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305" r:id="rId3"/>
    <p:sldId id="306" r:id="rId4"/>
    <p:sldId id="309" r:id="rId5"/>
    <p:sldId id="307" r:id="rId6"/>
    <p:sldId id="312" r:id="rId7"/>
    <p:sldId id="303" r:id="rId8"/>
    <p:sldId id="302" r:id="rId9"/>
    <p:sldId id="313" r:id="rId10"/>
    <p:sldId id="315" r:id="rId11"/>
    <p:sldId id="301" r:id="rId12"/>
    <p:sldId id="299" r:id="rId13"/>
    <p:sldId id="311" r:id="rId14"/>
    <p:sldId id="300" r:id="rId15"/>
    <p:sldId id="314" r:id="rId16"/>
    <p:sldId id="295" r:id="rId17"/>
    <p:sldId id="296" r:id="rId18"/>
    <p:sldId id="297" r:id="rId19"/>
    <p:sldId id="298" r:id="rId20"/>
    <p:sldId id="293" r:id="rId21"/>
    <p:sldId id="31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392" autoAdjust="0"/>
  </p:normalViewPr>
  <p:slideViewPr>
    <p:cSldViewPr>
      <p:cViewPr varScale="1">
        <p:scale>
          <a:sx n="64" d="100"/>
          <a:sy n="64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3F9A2-17F4-42C2-9646-7EBEC61A926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85EB1-42D9-4D6D-9D86-D21CA726E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9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Open live</a:t>
            </a:r>
            <a:r>
              <a:rPr lang="en-US" baseline="0" dirty="0" smtClean="0"/>
              <a:t> spreadsheet and facilitate groups completing the section with the months of the year – July-June.  </a:t>
            </a:r>
          </a:p>
          <a:p>
            <a:r>
              <a:rPr lang="en-US" baseline="0" dirty="0" smtClean="0"/>
              <a:t>After people work a bit, Janine will show how to filter.  Use file called Workshop 3 sample spreadsheet.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5EB1-42D9-4D6D-9D86-D21CA726EF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40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Discussion of what people have thought – Janine</a:t>
            </a:r>
            <a:r>
              <a:rPr lang="en-US" baseline="0" dirty="0" smtClean="0"/>
              <a:t> or Robin will capture in a Word doc and post to the wiki.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5EB1-42D9-4D6D-9D86-D21CA726EF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748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r>
              <a:rPr lang="en-US" baseline="0" dirty="0" smtClean="0"/>
              <a:t> the handout.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5EB1-42D9-4D6D-9D86-D21CA726EF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95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Groups assign a measure within the spreadsheet for each activity they have identified.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5EB1-42D9-4D6D-9D86-D21CA726EF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81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5EB1-42D9-4D6D-9D86-D21CA726EF3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46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5EB1-42D9-4D6D-9D86-D21CA726EF3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490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DE0-23D9-4636-89CA-99A27983FAA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DE0-23D9-4636-89CA-99A27983FAA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DE0-23D9-4636-89CA-99A27983FAA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DE0-23D9-4636-89CA-99A27983FAA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DE0-23D9-4636-89CA-99A27983FAA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DE0-23D9-4636-89CA-99A27983FAA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DE0-23D9-4636-89CA-99A27983FAA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DE0-23D9-4636-89CA-99A27983FAA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DE0-23D9-4636-89CA-99A27983FAA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DE0-23D9-4636-89CA-99A27983FAA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ADE0-23D9-4636-89CA-99A27983FAA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8EADE0-23D9-4636-89CA-99A27983FAA6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deasconsulting.com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kuder.com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public.careercruising.com/us/en/" TargetMode="External"/><Relationship Id="rId2" Type="http://schemas.openxmlformats.org/officeDocument/2006/relationships/hyperlink" Target="http://www.careercruising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naviance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2000250"/>
          </a:xfrm>
        </p:spPr>
        <p:txBody>
          <a:bodyPr>
            <a:normAutofit fontScale="90000"/>
          </a:bodyPr>
          <a:lstStyle/>
          <a:p>
            <a:r>
              <a:rPr lang="en-US" sz="5300" dirty="0" smtClean="0"/>
              <a:t>Building Your</a:t>
            </a:r>
            <a:br>
              <a:rPr lang="en-US" sz="5300" dirty="0" smtClean="0"/>
            </a:br>
            <a:r>
              <a:rPr lang="en-US" sz="5300" dirty="0" smtClean="0"/>
              <a:t>Student Success Plan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Day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3504" y="4572000"/>
            <a:ext cx="7854696" cy="1752600"/>
          </a:xfrm>
        </p:spPr>
        <p:txBody>
          <a:bodyPr/>
          <a:lstStyle/>
          <a:p>
            <a:r>
              <a:rPr lang="en-US" dirty="0" smtClean="0"/>
              <a:t>ACES Professional Development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096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802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Electronic Management Systems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1" t="8262" r="47571" b="78200"/>
          <a:stretch/>
        </p:blipFill>
        <p:spPr bwMode="auto">
          <a:xfrm>
            <a:off x="2667000" y="1752600"/>
            <a:ext cx="3931922" cy="103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0" r="61547" b="89407"/>
          <a:stretch/>
        </p:blipFill>
        <p:spPr bwMode="auto">
          <a:xfrm>
            <a:off x="2667000" y="3048000"/>
            <a:ext cx="393192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191000"/>
            <a:ext cx="3931922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837" y="5562600"/>
            <a:ext cx="3992563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3280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Electronic Management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Each of 4 vendor’s Software Packages originated from a different perspective</a:t>
            </a:r>
          </a:p>
          <a:p>
            <a:r>
              <a:rPr lang="en-US" dirty="0"/>
              <a:t>RP: Curriculum/standards/rubrics/ student work</a:t>
            </a:r>
          </a:p>
          <a:p>
            <a:r>
              <a:rPr lang="en-US" dirty="0"/>
              <a:t>  K: Career guidance perspective</a:t>
            </a:r>
          </a:p>
          <a:p>
            <a:r>
              <a:rPr lang="en-US" dirty="0"/>
              <a:t>CC: Career development perspective</a:t>
            </a:r>
          </a:p>
          <a:p>
            <a:r>
              <a:rPr lang="en-US" dirty="0"/>
              <a:t>  N:  College search/admissions approach</a:t>
            </a:r>
          </a:p>
          <a:p>
            <a:pPr lvl="0"/>
            <a:r>
              <a:rPr lang="en-US" dirty="0"/>
              <a:t>All vendors are currently re-naming/re-packaging their modules</a:t>
            </a:r>
          </a:p>
          <a:p>
            <a:pPr lvl="0"/>
            <a:r>
              <a:rPr lang="en-US" dirty="0"/>
              <a:t>All, except Richer Picture, have official adoptions in some states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04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6962"/>
            <a:ext cx="8229600" cy="88423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ELECTRONIC MANAGEMENT SYSTEMS</a:t>
            </a:r>
            <a:br>
              <a:rPr lang="en-US" sz="4000" dirty="0" smtClean="0"/>
            </a:br>
            <a:r>
              <a:rPr lang="en-US" sz="4000" dirty="0" smtClean="0"/>
              <a:t>COMMON FEATURES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14600"/>
            <a:ext cx="4191000" cy="3810000"/>
          </a:xfrm>
        </p:spPr>
        <p:txBody>
          <a:bodyPr>
            <a:normAutofit/>
          </a:bodyPr>
          <a:lstStyle/>
          <a:p>
            <a:r>
              <a:rPr lang="en-US" dirty="0"/>
              <a:t> </a:t>
            </a:r>
            <a:r>
              <a:rPr lang="en-US" dirty="0" smtClean="0"/>
              <a:t>Web-based</a:t>
            </a:r>
            <a:endParaRPr lang="en-US" dirty="0"/>
          </a:p>
          <a:p>
            <a:pPr lvl="0"/>
            <a:r>
              <a:rPr lang="en-US" dirty="0"/>
              <a:t>Password protected</a:t>
            </a:r>
          </a:p>
          <a:p>
            <a:pPr lvl="0"/>
            <a:r>
              <a:rPr lang="en-US" dirty="0"/>
              <a:t>Direct integration w S-I-S</a:t>
            </a:r>
          </a:p>
          <a:p>
            <a:pPr lvl="0"/>
            <a:r>
              <a:rPr lang="en-US" dirty="0"/>
              <a:t>MS rollover to HS</a:t>
            </a:r>
          </a:p>
          <a:p>
            <a:pPr lvl="0"/>
            <a:r>
              <a:rPr lang="en-US" dirty="0"/>
              <a:t>Responsive Tech </a:t>
            </a:r>
            <a:r>
              <a:rPr lang="en-US" dirty="0" smtClean="0"/>
              <a:t>Support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2438400"/>
            <a:ext cx="3810000" cy="38862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Good PD</a:t>
            </a:r>
          </a:p>
          <a:p>
            <a:pPr lvl="0"/>
            <a:r>
              <a:rPr lang="en-US" dirty="0"/>
              <a:t>Tracks credit history</a:t>
            </a:r>
          </a:p>
          <a:p>
            <a:pPr lvl="0"/>
            <a:r>
              <a:rPr lang="en-US" dirty="0"/>
              <a:t>Tracks completed grad requirements</a:t>
            </a:r>
          </a:p>
          <a:p>
            <a:pPr lvl="0"/>
            <a:r>
              <a:rPr lang="en-US" dirty="0"/>
              <a:t>E-mail w/school </a:t>
            </a:r>
            <a:r>
              <a:rPr lang="en-US" dirty="0" smtClean="0"/>
              <a:t>&amp; parents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9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88423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ELECTRONIC MANAGEMENT SYSTEMS</a:t>
            </a:r>
            <a:br>
              <a:rPr lang="en-US" sz="4000" dirty="0" smtClean="0"/>
            </a:br>
            <a:r>
              <a:rPr lang="en-US" sz="4000" dirty="0" smtClean="0"/>
              <a:t>COMMON FEATURES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971800"/>
            <a:ext cx="4038600" cy="33528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Parent Access</a:t>
            </a:r>
          </a:p>
          <a:p>
            <a:pPr lvl="0"/>
            <a:r>
              <a:rPr lang="en-US" dirty="0"/>
              <a:t>Portfolio stores student work</a:t>
            </a:r>
          </a:p>
          <a:p>
            <a:pPr lvl="0"/>
            <a:r>
              <a:rPr lang="en-US" dirty="0"/>
              <a:t>Create/store surveys</a:t>
            </a:r>
          </a:p>
          <a:p>
            <a:pPr lvl="0"/>
            <a:r>
              <a:rPr lang="en-US" dirty="0"/>
              <a:t>Notes function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2895600"/>
            <a:ext cx="3810000" cy="3429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4 </a:t>
            </a:r>
            <a:r>
              <a:rPr lang="en-US" dirty="0"/>
              <a:t>year course planner</a:t>
            </a:r>
          </a:p>
          <a:p>
            <a:pPr lvl="0"/>
            <a:r>
              <a:rPr lang="en-US" dirty="0"/>
              <a:t>Supports SMART goals</a:t>
            </a:r>
          </a:p>
          <a:p>
            <a:pPr lvl="0"/>
            <a:r>
              <a:rPr lang="en-US" dirty="0"/>
              <a:t>E-Docs</a:t>
            </a:r>
          </a:p>
          <a:p>
            <a:pPr lvl="0"/>
            <a:r>
              <a:rPr lang="en-US" dirty="0"/>
              <a:t>College Search</a:t>
            </a:r>
          </a:p>
          <a:p>
            <a:pPr lvl="0"/>
            <a:r>
              <a:rPr lang="en-US" dirty="0"/>
              <a:t>College Applications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9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04617B"/>
                </a:solidFill>
              </a:rPr>
              <a:t>ELECTRONIC MANAGEMENT SYSTEMS</a:t>
            </a:r>
            <a:br>
              <a:rPr lang="en-US" sz="4000" dirty="0">
                <a:solidFill>
                  <a:srgbClr val="04617B"/>
                </a:solidFill>
              </a:rPr>
            </a:br>
            <a:r>
              <a:rPr lang="en-US" sz="4000" dirty="0">
                <a:solidFill>
                  <a:srgbClr val="04617B"/>
                </a:solidFill>
              </a:rPr>
              <a:t>COMMON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666999"/>
            <a:ext cx="4038600" cy="3687925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Saves $ in postage/paper/staff</a:t>
            </a:r>
          </a:p>
          <a:p>
            <a:pPr lvl="0"/>
            <a:r>
              <a:rPr lang="en-US" dirty="0"/>
              <a:t>Test prep</a:t>
            </a:r>
          </a:p>
          <a:p>
            <a:pPr lvl="0"/>
            <a:r>
              <a:rPr lang="en-US" dirty="0"/>
              <a:t>Financial Aid</a:t>
            </a:r>
          </a:p>
          <a:p>
            <a:pPr lvl="0"/>
            <a:r>
              <a:rPr lang="en-US" dirty="0" smtClean="0"/>
              <a:t>Scholarships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00600" y="2590799"/>
            <a:ext cx="4038600" cy="391652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Standardized Test Results</a:t>
            </a:r>
          </a:p>
          <a:p>
            <a:r>
              <a:rPr lang="en-US" dirty="0" smtClean="0"/>
              <a:t>Career Assessments</a:t>
            </a:r>
          </a:p>
          <a:p>
            <a:r>
              <a:rPr lang="en-US" dirty="0" smtClean="0"/>
              <a:t>Resume builder</a:t>
            </a:r>
          </a:p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75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04617B"/>
                </a:solidFill>
              </a:rPr>
              <a:t>ELECTRONIC MANAGEMENT SYSTEMS</a:t>
            </a:r>
            <a:br>
              <a:rPr lang="en-US" sz="4000" dirty="0">
                <a:solidFill>
                  <a:srgbClr val="04617B"/>
                </a:solidFill>
              </a:rPr>
            </a:br>
            <a:r>
              <a:rPr lang="en-US" sz="4000" dirty="0">
                <a:solidFill>
                  <a:srgbClr val="04617B"/>
                </a:solidFill>
              </a:rPr>
              <a:t>COMMON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90800"/>
            <a:ext cx="4038600" cy="3383125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Tasks w due dates</a:t>
            </a:r>
          </a:p>
          <a:p>
            <a:pPr lvl="0"/>
            <a:r>
              <a:rPr lang="en-US" dirty="0"/>
              <a:t>Monitor task completion</a:t>
            </a:r>
          </a:p>
          <a:p>
            <a:pPr lvl="0"/>
            <a:r>
              <a:rPr lang="en-US" dirty="0"/>
              <a:t>Learning Styles Inventory</a:t>
            </a:r>
          </a:p>
          <a:p>
            <a:pPr lvl="0"/>
            <a:r>
              <a:rPr lang="en-US" dirty="0"/>
              <a:t>Personality Assessments</a:t>
            </a:r>
          </a:p>
          <a:p>
            <a:pPr lvl="0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90801"/>
            <a:ext cx="4038600" cy="3352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Journal </a:t>
            </a:r>
            <a:r>
              <a:rPr lang="en-US" dirty="0"/>
              <a:t>feature</a:t>
            </a:r>
          </a:p>
          <a:p>
            <a:pPr lvl="0"/>
            <a:r>
              <a:rPr lang="en-US" dirty="0"/>
              <a:t>Alumni access</a:t>
            </a:r>
          </a:p>
          <a:p>
            <a:pPr lvl="0"/>
            <a:r>
              <a:rPr lang="en-US" dirty="0"/>
              <a:t>Report generator</a:t>
            </a:r>
          </a:p>
          <a:p>
            <a:pPr lvl="0"/>
            <a:r>
              <a:rPr lang="en-US" dirty="0"/>
              <a:t>Document library</a:t>
            </a:r>
          </a:p>
          <a:p>
            <a:pPr lvl="0"/>
            <a:r>
              <a:rPr lang="en-US" dirty="0"/>
              <a:t>Links to other Databases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1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35480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en-US" u="sng" dirty="0" smtClean="0">
                <a:hlinkClick r:id="rId2"/>
              </a:rPr>
              <a:t>www.ideasconsulting.com</a:t>
            </a:r>
            <a:endParaRPr lang="en-US" dirty="0"/>
          </a:p>
          <a:p>
            <a:pPr lvl="0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Student Success Plan &amp; e-portfolio assessment system linked to rubrics &amp; larger goals”</a:t>
            </a:r>
          </a:p>
          <a:p>
            <a:pPr lvl="0"/>
            <a:r>
              <a:rPr lang="en-US" dirty="0" smtClean="0"/>
              <a:t>Founded by David </a:t>
            </a:r>
            <a:r>
              <a:rPr lang="en-US" dirty="0" err="1" smtClean="0"/>
              <a:t>Niguidula</a:t>
            </a:r>
            <a:r>
              <a:rPr lang="en-US" dirty="0" smtClean="0"/>
              <a:t>, </a:t>
            </a:r>
            <a:r>
              <a:rPr lang="en-US" dirty="0" err="1"/>
              <a:t>EdD</a:t>
            </a:r>
            <a:r>
              <a:rPr lang="en-US" dirty="0"/>
              <a:t> (Brown’s Coalition of Essential Schools)</a:t>
            </a:r>
          </a:p>
          <a:p>
            <a:pPr lvl="0"/>
            <a:r>
              <a:rPr lang="en-US" dirty="0"/>
              <a:t>Smallest of </a:t>
            </a:r>
            <a:r>
              <a:rPr lang="en-US" dirty="0" smtClean="0"/>
              <a:t>vendors</a:t>
            </a:r>
          </a:p>
          <a:p>
            <a:pPr lvl="0"/>
            <a:r>
              <a:rPr lang="en-US" dirty="0" smtClean="0"/>
              <a:t>Primarily </a:t>
            </a:r>
            <a:r>
              <a:rPr lang="en-US" dirty="0"/>
              <a:t>in RI &amp; elementary schools in NH</a:t>
            </a:r>
          </a:p>
          <a:p>
            <a:pPr lvl="0"/>
            <a:r>
              <a:rPr lang="en-US" dirty="0"/>
              <a:t>Used in Stonington HS (N for careers + LSI</a:t>
            </a:r>
            <a:r>
              <a:rPr lang="en-US" dirty="0" smtClean="0"/>
              <a:t>), </a:t>
            </a:r>
            <a:r>
              <a:rPr lang="en-US" dirty="0"/>
              <a:t>Ledyard </a:t>
            </a:r>
            <a:r>
              <a:rPr lang="en-US" dirty="0" smtClean="0"/>
              <a:t>HS, </a:t>
            </a:r>
            <a:r>
              <a:rPr lang="en-US" dirty="0" err="1" smtClean="0"/>
              <a:t>Tourtellotte</a:t>
            </a:r>
            <a:r>
              <a:rPr lang="en-US" dirty="0" smtClean="0"/>
              <a:t> HS (Thompson)</a:t>
            </a:r>
            <a:endParaRPr lang="en-US" dirty="0"/>
          </a:p>
          <a:p>
            <a:pPr lvl="0"/>
            <a:r>
              <a:rPr lang="en-US" dirty="0"/>
              <a:t>Curriculum mapping &gt; standards &gt; store &amp; track student work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1" t="8262" r="47571" b="78200"/>
          <a:stretch/>
        </p:blipFill>
        <p:spPr bwMode="auto">
          <a:xfrm>
            <a:off x="673308" y="873426"/>
            <a:ext cx="4203492" cy="103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1737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910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u="sng" dirty="0" smtClean="0">
                <a:hlinkClick r:id="rId2"/>
              </a:rPr>
              <a:t>www.kuder.com</a:t>
            </a:r>
            <a:r>
              <a:rPr lang="en-US" dirty="0" smtClean="0"/>
              <a:t> </a:t>
            </a:r>
            <a:endParaRPr lang="en-US" dirty="0"/>
          </a:p>
          <a:p>
            <a:pPr lvl="0"/>
            <a:r>
              <a:rPr lang="en-US" dirty="0"/>
              <a:t>Dr. Frederick </a:t>
            </a:r>
            <a:r>
              <a:rPr lang="en-US" dirty="0" err="1"/>
              <a:t>Kuder’s</a:t>
            </a:r>
            <a:r>
              <a:rPr lang="en-US" dirty="0"/>
              <a:t> pioneering work began in 1930’s/ later </a:t>
            </a:r>
            <a:r>
              <a:rPr lang="en-US" dirty="0" err="1"/>
              <a:t>Kuder</a:t>
            </a:r>
            <a:r>
              <a:rPr lang="en-US" dirty="0"/>
              <a:t>-Ross</a:t>
            </a:r>
          </a:p>
          <a:p>
            <a:pPr lvl="0"/>
            <a:r>
              <a:rPr lang="en-US" dirty="0"/>
              <a:t>Career Development </a:t>
            </a:r>
            <a:r>
              <a:rPr lang="en-US" dirty="0" smtClean="0"/>
              <a:t>Process - </a:t>
            </a:r>
            <a:r>
              <a:rPr lang="en-US" dirty="0"/>
              <a:t>3 legged </a:t>
            </a:r>
            <a:r>
              <a:rPr lang="en-US" dirty="0" smtClean="0"/>
              <a:t>stool: Interests/Skills/Work </a:t>
            </a:r>
            <a:r>
              <a:rPr lang="en-US" dirty="0"/>
              <a:t>values</a:t>
            </a:r>
          </a:p>
          <a:p>
            <a:pPr lvl="0"/>
            <a:r>
              <a:rPr lang="en-US" dirty="0"/>
              <a:t>“Probably go deeper in Career Development than any other vendor”</a:t>
            </a:r>
          </a:p>
          <a:p>
            <a:pPr lvl="0"/>
            <a:r>
              <a:rPr lang="en-US" dirty="0"/>
              <a:t>“Many schools have </a:t>
            </a:r>
            <a:r>
              <a:rPr lang="en-US" dirty="0" err="1"/>
              <a:t>Naviance</a:t>
            </a:r>
            <a:r>
              <a:rPr lang="en-US" dirty="0"/>
              <a:t> </a:t>
            </a:r>
            <a:r>
              <a:rPr lang="en-US" u="sng" dirty="0"/>
              <a:t>and </a:t>
            </a:r>
            <a:r>
              <a:rPr lang="en-US" dirty="0"/>
              <a:t>us.”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0" r="61547" b="89407"/>
          <a:stretch/>
        </p:blipFill>
        <p:spPr bwMode="auto">
          <a:xfrm>
            <a:off x="0" y="1056468"/>
            <a:ext cx="393192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6721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u="sng" dirty="0" smtClean="0">
                <a:hlinkClick r:id="rId2"/>
              </a:rPr>
              <a:t>www.careercruising.com</a:t>
            </a:r>
            <a:endParaRPr lang="en-US" dirty="0"/>
          </a:p>
          <a:p>
            <a:pPr lvl="0"/>
            <a:r>
              <a:rPr lang="en-US" dirty="0" smtClean="0"/>
              <a:t>Spanish </a:t>
            </a:r>
            <a:r>
              <a:rPr lang="en-US" dirty="0"/>
              <a:t>version</a:t>
            </a:r>
          </a:p>
          <a:p>
            <a:pPr lvl="0"/>
            <a:r>
              <a:rPr lang="en-US" dirty="0"/>
              <a:t>1300 interviews with workers about careers</a:t>
            </a:r>
          </a:p>
          <a:p>
            <a:pPr lvl="0"/>
            <a:r>
              <a:rPr lang="en-US" dirty="0" smtClean="0"/>
              <a:t>Some </a:t>
            </a:r>
            <a:r>
              <a:rPr lang="en-US" dirty="0"/>
              <a:t>schools feel career piece is deeper than N</a:t>
            </a:r>
          </a:p>
          <a:p>
            <a:r>
              <a:rPr lang="en-US" dirty="0"/>
              <a:t>Used throughout CT Vo-Tech System</a:t>
            </a:r>
          </a:p>
          <a:p>
            <a:pPr lvl="0"/>
            <a:r>
              <a:rPr lang="en-US" dirty="0" smtClean="0"/>
              <a:t>Used by Meriden, ACES</a:t>
            </a:r>
            <a:endParaRPr lang="en-US" dirty="0"/>
          </a:p>
          <a:p>
            <a:endParaRPr lang="en-US" dirty="0"/>
          </a:p>
        </p:txBody>
      </p:sp>
      <p:sp>
        <p:nvSpPr>
          <p:cNvPr id="7" name="Rectangle 1">
            <a:hlinkClick r:id="rId3" tooltip="Career Cruising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>
            <a:hlinkClick r:id="rId3" tooltip="Career Cruising"/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>
            <a:hlinkClick r:id="rId3" tooltip="Career Cruising"/>
          </p:cNvPr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10169" r="74258" b="81357"/>
          <a:stretch/>
        </p:blipFill>
        <p:spPr bwMode="auto">
          <a:xfrm>
            <a:off x="304800" y="929389"/>
            <a:ext cx="3742689" cy="105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35157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u="sng" dirty="0" smtClean="0">
                <a:hlinkClick r:id="rId2"/>
              </a:rPr>
              <a:t>www.naviance.com</a:t>
            </a:r>
            <a:endParaRPr lang="en-US" dirty="0"/>
          </a:p>
          <a:p>
            <a:pPr lvl="0"/>
            <a:r>
              <a:rPr lang="en-US" dirty="0"/>
              <a:t>“World’s most widely adopted college &amp; career readiness provider”</a:t>
            </a:r>
          </a:p>
          <a:p>
            <a:pPr lvl="0"/>
            <a:r>
              <a:rPr lang="en-US" dirty="0"/>
              <a:t>Used by 5,000,000+ students/1300 districts/ 5500 schools/ 47 states</a:t>
            </a:r>
          </a:p>
          <a:p>
            <a:pPr lvl="0"/>
            <a:r>
              <a:rPr lang="en-US" dirty="0"/>
              <a:t>Dominant software package in CT including ACES member schools</a:t>
            </a:r>
          </a:p>
          <a:p>
            <a:pPr lvl="0"/>
            <a:r>
              <a:rPr lang="en-US" dirty="0"/>
              <a:t>ACES will be offering training tailored to district</a:t>
            </a:r>
            <a:r>
              <a:rPr lang="en-US" dirty="0" smtClean="0"/>
              <a:t>/ school’s </a:t>
            </a:r>
            <a:r>
              <a:rPr lang="en-US" dirty="0" err="1"/>
              <a:t>Naviance</a:t>
            </a:r>
            <a:r>
              <a:rPr lang="en-US" dirty="0"/>
              <a:t> needs</a:t>
            </a:r>
          </a:p>
          <a:p>
            <a:endParaRPr lang="en-US" dirty="0"/>
          </a:p>
        </p:txBody>
      </p:sp>
      <p:pic>
        <p:nvPicPr>
          <p:cNvPr id="3074" name="Picture 2" descr="Return to Homep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04808"/>
            <a:ext cx="3994602" cy="90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82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Clarification &amp;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Welcome </a:t>
            </a:r>
            <a:r>
              <a:rPr lang="en-US" dirty="0"/>
              <a:t>new folks!!</a:t>
            </a:r>
          </a:p>
          <a:p>
            <a:endParaRPr lang="en-US" dirty="0" smtClean="0"/>
          </a:p>
          <a:p>
            <a:r>
              <a:rPr lang="en-US" dirty="0" smtClean="0"/>
              <a:t>Revisiting information from sessions 1 &amp; 2</a:t>
            </a:r>
          </a:p>
          <a:p>
            <a:endParaRPr lang="en-US" dirty="0" smtClean="0"/>
          </a:p>
          <a:p>
            <a:r>
              <a:rPr lang="en-US" dirty="0" smtClean="0"/>
              <a:t>Sharing:</a:t>
            </a:r>
          </a:p>
          <a:p>
            <a:pPr lvl="1"/>
            <a:r>
              <a:rPr lang="en-US" dirty="0" smtClean="0"/>
              <a:t>Online examples of other schools’ plans</a:t>
            </a:r>
          </a:p>
          <a:p>
            <a:pPr lvl="1"/>
            <a:r>
              <a:rPr lang="en-US" dirty="0" smtClean="0"/>
              <a:t>Online resources listed in the wiki</a:t>
            </a:r>
          </a:p>
          <a:p>
            <a:pPr lvl="1"/>
            <a:r>
              <a:rPr lang="en-US" dirty="0" smtClean="0"/>
              <a:t>Insights, shortcuts, lessons learned so far</a:t>
            </a:r>
          </a:p>
          <a:p>
            <a:pPr lvl="1"/>
            <a:endParaRPr lang="en-US" dirty="0"/>
          </a:p>
          <a:p>
            <a:r>
              <a:rPr lang="en-US" dirty="0" smtClean="0"/>
              <a:t>Reviewing the spreadsheet</a:t>
            </a:r>
          </a:p>
          <a:p>
            <a:pPr lvl="1"/>
            <a:endParaRPr lang="en-US" dirty="0"/>
          </a:p>
          <a:p>
            <a:pPr marL="571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32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14905" t="15127" r="16826" b="128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3488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Alert!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 your spreadsheet.</a:t>
            </a:r>
          </a:p>
          <a:p>
            <a:endParaRPr lang="en-US" dirty="0" smtClean="0"/>
          </a:p>
          <a:p>
            <a:r>
              <a:rPr lang="en-US" dirty="0" smtClean="0"/>
              <a:t>Bring a list of gaps you have identified and a sense of how you will address them.</a:t>
            </a:r>
          </a:p>
          <a:p>
            <a:endParaRPr lang="en-US" dirty="0"/>
          </a:p>
          <a:p>
            <a:r>
              <a:rPr lang="en-US" dirty="0" smtClean="0"/>
              <a:t>Does your school principal use a common format when writing a report to the Superintendent or the Board?  If so, bring that outline as a guide for next time.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88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1371600"/>
            <a:ext cx="8686800" cy="49957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21"/>
          <a:stretch/>
        </p:blipFill>
        <p:spPr bwMode="auto">
          <a:xfrm>
            <a:off x="228600" y="1371600"/>
            <a:ext cx="8686800" cy="4995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13756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5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So far…</a:t>
            </a:r>
          </a:p>
        </p:txBody>
      </p:sp>
    </p:spTree>
    <p:extLst>
      <p:ext uri="{BB962C8B-B14F-4D97-AF65-F5344CB8AC3E}">
        <p14:creationId xmlns:p14="http://schemas.microsoft.com/office/powerpoint/2010/main" val="20687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Check!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91000"/>
          </a:xfrm>
        </p:spPr>
        <p:txBody>
          <a:bodyPr/>
          <a:lstStyle/>
          <a:p>
            <a:pPr marL="393192" lvl="1" indent="0">
              <a:buNone/>
            </a:pPr>
            <a:endParaRPr lang="en-US" sz="1600" dirty="0"/>
          </a:p>
          <a:p>
            <a:pPr marL="393192" lvl="1" indent="0">
              <a:buNone/>
            </a:pPr>
            <a:r>
              <a:rPr lang="en-US" dirty="0" smtClean="0"/>
              <a:t>Come with a list of 15 ways to measure the success of the elements in your plan.</a:t>
            </a:r>
          </a:p>
          <a:p>
            <a:pPr marL="393192" lvl="1" indent="0">
              <a:buNone/>
            </a:pPr>
            <a:endParaRPr lang="en-US" dirty="0"/>
          </a:p>
          <a:p>
            <a:pPr marL="393192" lvl="1" indent="0">
              <a:buNone/>
            </a:pPr>
            <a:r>
              <a:rPr lang="en-US" dirty="0" smtClean="0"/>
              <a:t>	Share one or two measures with the group.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3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99" y="990600"/>
            <a:ext cx="4023717" cy="510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1524000"/>
            <a:ext cx="3733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Considering Multiple Measures of Data</a:t>
            </a:r>
          </a:p>
        </p:txBody>
      </p:sp>
    </p:spTree>
    <p:extLst>
      <p:ext uri="{BB962C8B-B14F-4D97-AF65-F5344CB8AC3E}">
        <p14:creationId xmlns:p14="http://schemas.microsoft.com/office/powerpoint/2010/main" val="126890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" t="24317" r="-26" b="230"/>
          <a:stretch/>
        </p:blipFill>
        <p:spPr bwMode="auto">
          <a:xfrm>
            <a:off x="264347" y="1676400"/>
            <a:ext cx="8664427" cy="487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124" y="585413"/>
            <a:ext cx="90948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5000" dirty="0" smtClean="0">
                <a:solidFill>
                  <a:srgbClr val="04617B"/>
                </a:solidFill>
                <a:latin typeface="Calibri"/>
              </a:rPr>
              <a:t>Home Stretch!</a:t>
            </a:r>
            <a:endParaRPr lang="en-US" sz="5000" dirty="0">
              <a:solidFill>
                <a:srgbClr val="04617B"/>
              </a:solidFill>
              <a:latin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346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18872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5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Who does most of the work of creating the Student Success </a:t>
            </a:r>
            <a:r>
              <a:rPr lang="en-US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Plan?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3875" y="1676400"/>
            <a:ext cx="9144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 </a:t>
            </a:r>
            <a:r>
              <a:rPr lang="en-US" sz="9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STUDENT!</a:t>
            </a:r>
            <a:endParaRPr lang="en-US" sz="54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3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/>
      <p:bldP spid="4" grpId="1"/>
      <p:bldP spid="4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ctr"/>
            <a:r>
              <a:rPr lang="en-US" dirty="0" smtClean="0"/>
              <a:t>SMART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9144000" cy="4191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en-US" dirty="0" smtClean="0"/>
              <a:t>pecific </a:t>
            </a:r>
          </a:p>
          <a:p>
            <a:pPr marL="0" indent="0" algn="ctr">
              <a:buNone/>
            </a:pPr>
            <a:r>
              <a:rPr lang="en-US" dirty="0" smtClean="0"/>
              <a:t>-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Measureable</a:t>
            </a:r>
          </a:p>
          <a:p>
            <a:pPr marL="0" indent="0" algn="ctr">
              <a:buNone/>
            </a:pPr>
            <a:r>
              <a:rPr lang="en-US" dirty="0" smtClean="0"/>
              <a:t>-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Achievable</a:t>
            </a:r>
          </a:p>
          <a:p>
            <a:pPr marL="0" indent="0" algn="ctr">
              <a:buNone/>
            </a:pPr>
            <a:r>
              <a:rPr lang="en-US" dirty="0" smtClean="0"/>
              <a:t>-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Relevant</a:t>
            </a:r>
          </a:p>
          <a:p>
            <a:pPr marL="0" indent="0" algn="ctr">
              <a:buNone/>
            </a:pPr>
            <a:r>
              <a:rPr lang="en-US" dirty="0" smtClean="0"/>
              <a:t>-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Timely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62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MANAGEMENT </a:t>
            </a:r>
            <a:r>
              <a:rPr lang="en-US" dirty="0"/>
              <a:t>SYSTEMS</a:t>
            </a:r>
          </a:p>
        </p:txBody>
      </p:sp>
      <p:pic>
        <p:nvPicPr>
          <p:cNvPr id="2052" name="Picture 4" descr="http://2.bp.blogspot.com/-wahvbyr8-Wk/TWR4UkncDEI/AAAAAAAAMZA/GLb1P3BCGXk/s1600/writing-pen-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19686">
            <a:off x="658046" y="2710677"/>
            <a:ext cx="3655792" cy="274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gigaom2.files.wordpress.com/2012/03/120317-ipad_numbers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76474"/>
            <a:ext cx="285750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2140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362</TotalTime>
  <Words>583</Words>
  <Application>Microsoft Office PowerPoint</Application>
  <PresentationFormat>On-screen Show (4:3)</PresentationFormat>
  <Paragraphs>125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Building Your Student Success Plan Day 3</vt:lpstr>
      <vt:lpstr>Clarification &amp; Review</vt:lpstr>
      <vt:lpstr>PowerPoint Presentation</vt:lpstr>
      <vt:lpstr>Homework Check!</vt:lpstr>
      <vt:lpstr>PowerPoint Presentation</vt:lpstr>
      <vt:lpstr>PowerPoint Presentation</vt:lpstr>
      <vt:lpstr>PowerPoint Presentation</vt:lpstr>
      <vt:lpstr>SMART Goals</vt:lpstr>
      <vt:lpstr>MANAGEMENT SYSTEMS</vt:lpstr>
      <vt:lpstr>Electronic Management Systems</vt:lpstr>
      <vt:lpstr>Electronic Management Systems</vt:lpstr>
      <vt:lpstr>ELECTRONIC MANAGEMENT SYSTEMS COMMON FEATURES</vt:lpstr>
      <vt:lpstr>ELECTRONIC MANAGEMENT SYSTEMS COMMON FEATURES</vt:lpstr>
      <vt:lpstr>ELECTRONIC MANAGEMENT SYSTEMS COMMON FEATURES</vt:lpstr>
      <vt:lpstr>ELECTRONIC MANAGEMENT SYSTEMS COMMON FEATURES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Homework Alert!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Your Student Success Plan Day 3</dc:title>
  <dc:creator>Janine Fiorillo</dc:creator>
  <cp:lastModifiedBy>Metaj, Robin</cp:lastModifiedBy>
  <cp:revision>26</cp:revision>
  <dcterms:created xsi:type="dcterms:W3CDTF">2012-04-16T14:49:28Z</dcterms:created>
  <dcterms:modified xsi:type="dcterms:W3CDTF">2012-05-29T13:13:29Z</dcterms:modified>
</cp:coreProperties>
</file>